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9" r:id="rId2"/>
    <p:sldId id="260" r:id="rId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72" y="1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F9A24-0715-436D-954E-FB53D5C2F5CC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37A96-1B77-435A-98BD-B93C4C5768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2378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90FA8-B959-441D-8893-53830F28B3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913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90FA8-B959-441D-8893-53830F28B3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111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B4CBC-A0D0-4F2E-AB2D-FC4219B92F7E}" type="datetime1">
              <a:rPr lang="en-US"/>
              <a:pPr>
                <a:defRPr/>
              </a:pPr>
              <a:t>7/26/2019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26A67-04E9-4B0D-B965-678CA343D254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900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05293-87D7-45BC-91F7-6A5E82FF790A}" type="datetime1">
              <a:rPr lang="en-US"/>
              <a:pPr>
                <a:defRPr/>
              </a:pPr>
              <a:t>7/26/2019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7E89E-7F00-4CA3-8B5B-F6C4BB579431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846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A6697-B526-4B0D-885A-2AA18045F6B9}" type="datetime1">
              <a:rPr lang="en-US"/>
              <a:pPr>
                <a:defRPr/>
              </a:pPr>
              <a:t>7/26/2019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B9996-3E6D-4861-B84D-84DBCD115CE0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656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781F3-E167-4FC5-BF4A-B4EEAD8515BD}" type="datetime1">
              <a:rPr lang="en-US"/>
              <a:pPr>
                <a:defRPr/>
              </a:pPr>
              <a:t>7/26/2019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FCF7A-24E0-42B8-9115-02D34250C606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14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92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1769C-B4FA-4066-88D1-66E058AD7839}" type="datetime1">
              <a:rPr lang="en-US"/>
              <a:pPr>
                <a:defRPr/>
              </a:pPr>
              <a:t>7/26/2019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2F731-25B6-4926-92F4-4BD98D63F682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838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28766-B19E-4628-926C-B3BB895EFB1C}" type="datetime1">
              <a:rPr lang="en-US"/>
              <a:pPr>
                <a:defRPr/>
              </a:pPr>
              <a:t>7/26/2019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53F6B-61DA-4A46-BB30-3E6966564CDD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378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FADF7-D397-49FF-BEC9-50D9336B56EA}" type="datetime1">
              <a:rPr lang="en-US"/>
              <a:pPr>
                <a:defRPr/>
              </a:pPr>
              <a:t>7/26/2019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23CA5-5227-4763-A5ED-D291867733D7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264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F4025-2712-41A8-81B0-F1513D711290}" type="datetime1">
              <a:rPr lang="en-US"/>
              <a:pPr>
                <a:defRPr/>
              </a:pPr>
              <a:t>7/26/2019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6B113-14C7-49A5-8CA3-02A13180A653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99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ABFC2-7A9F-447E-A665-CA07A6CEA78F}" type="datetime1">
              <a:rPr lang="en-US"/>
              <a:pPr>
                <a:defRPr/>
              </a:pPr>
              <a:t>7/26/2019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DDF4A-5E13-4EA9-B323-A98C001D7FA4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99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1DD3A-52F6-4891-8E9B-4DE0E67FC680}" type="datetime1">
              <a:rPr lang="en-US"/>
              <a:pPr>
                <a:defRPr/>
              </a:pPr>
              <a:t>7/26/2019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22B49-7BAA-47D4-9695-EDF479DE4AFB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229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13D4E-D04C-462D-BF34-E9D9B21E7629}" type="datetime1">
              <a:rPr lang="en-US"/>
              <a:pPr>
                <a:defRPr/>
              </a:pPr>
              <a:t>7/26/2019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C4E8E-9AA4-4EF8-8C74-04E789253960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316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A5AAC-3885-4B98-975E-ED951C8D0C37}" type="datetime1">
              <a:rPr lang="en-US"/>
              <a:pPr>
                <a:defRPr/>
              </a:pPr>
              <a:t>7/26/2019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68353-E0A9-4CA1-AD05-F8C71F1A600D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622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9BCA2-D349-4E0D-9E5F-7781DA69AA64}" type="datetime1">
              <a:rPr lang="en-US"/>
              <a:pPr>
                <a:defRPr/>
              </a:pPr>
              <a:t>7/26/2019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01092-BE65-402B-B893-1ACC50FF8934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71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CCF7C-BB2D-4A17-9657-C7D04F77709C}" type="datetime1">
              <a:rPr lang="en-US"/>
              <a:pPr>
                <a:defRPr/>
              </a:pPr>
              <a:t>7/26/2019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44072-963B-4FCB-B9E8-ECD0B6A8BC08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58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3581400" cy="5029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7D59F763-6CC0-47D9-A296-D8935C067038}" type="datetime1">
              <a:rPr lang="en-US"/>
              <a:pPr>
                <a:defRPr/>
              </a:pPr>
              <a:t>7/26/2019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91D7036B-0DC3-4E43-94CF-F87DAF2ACA22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95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Garamond" pitchFamily="18" charset="0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Garamond" pitchFamily="18" charset="0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Garamond" pitchFamily="18" charset="0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Garamond" pitchFamily="18" charset="0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3" t="44444" r="29719" b="8889"/>
          <a:stretch/>
        </p:blipFill>
        <p:spPr>
          <a:xfrm>
            <a:off x="5330021" y="1230063"/>
            <a:ext cx="3581400" cy="32004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22240"/>
            <a:ext cx="8915400" cy="487363"/>
          </a:xfrm>
        </p:spPr>
        <p:txBody>
          <a:bodyPr/>
          <a:lstStyle/>
          <a:p>
            <a:r>
              <a:rPr lang="en-US" sz="2800" b="1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BARRETTE MULTIGRAIN </a:t>
            </a:r>
            <a:br>
              <a:rPr lang="en-US" sz="2800" b="1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b="1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con </a:t>
            </a:r>
            <a:r>
              <a:rPr lang="en-US" sz="2800" b="1" dirty="0" err="1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gocce</a:t>
            </a:r>
            <a:r>
              <a:rPr lang="en-US" sz="2800" b="1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di </a:t>
            </a:r>
            <a:r>
              <a:rPr lang="en-US" sz="2800" b="1" dirty="0" err="1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cioccolato</a:t>
            </a:r>
            <a:endParaRPr lang="en-US" sz="2800" b="1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76200" y="685800"/>
            <a:ext cx="5105400" cy="3886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46" indent="-171446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50000"/>
              <a:buFont typeface="Wingdings" pitchFamily="2" charset="2"/>
              <a:buChar char="l"/>
            </a:pPr>
            <a:endParaRPr lang="en-US" sz="1600" b="1" dirty="0">
              <a:solidFill>
                <a:srgbClr val="808080"/>
              </a:solidFill>
              <a:latin typeface="Calibri" pitchFamily="34" charset="0"/>
              <a:cs typeface="Calibri" pitchFamily="34" charset="0"/>
            </a:endParaRPr>
          </a:p>
          <a:p>
            <a:pPr marL="171446" indent="-171446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50000"/>
              <a:buFont typeface="Wingdings" pitchFamily="2" charset="2"/>
              <a:buChar char="l"/>
            </a:pPr>
            <a:endParaRPr lang="en-US" sz="1600" b="1" dirty="0">
              <a:solidFill>
                <a:srgbClr val="80808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219255" y="5029200"/>
            <a:ext cx="4953000" cy="1524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46" indent="-171446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50000"/>
            </a:pPr>
            <a:endParaRPr lang="en-US" sz="1600" b="1" dirty="0">
              <a:solidFill>
                <a:srgbClr val="80808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rot="5400000">
            <a:off x="2559054" y="3535364"/>
            <a:ext cx="5395913" cy="1587"/>
          </a:xfrm>
          <a:prstGeom prst="line">
            <a:avLst/>
          </a:prstGeom>
          <a:solidFill>
            <a:schemeClr val="accent1"/>
          </a:solidFill>
          <a:ln w="25400" cap="rnd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57355" y="4614731"/>
            <a:ext cx="4876800" cy="1588"/>
          </a:xfrm>
          <a:prstGeom prst="line">
            <a:avLst/>
          </a:prstGeom>
          <a:solidFill>
            <a:schemeClr val="accent1"/>
          </a:solidFill>
          <a:ln w="25400" cap="rnd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52400" y="6553200"/>
            <a:ext cx="876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dirty="0">
                <a:solidFill>
                  <a:srgbClr val="808080"/>
                </a:solidFill>
                <a:latin typeface="Calibri" pitchFamily="34" charset="0"/>
                <a:cs typeface="Calibri" pitchFamily="34" charset="0"/>
              </a:rPr>
              <a:t>Molino Nicoli Spa  - Via </a:t>
            </a:r>
            <a:r>
              <a:rPr lang="en-US" sz="1200" b="1" kern="0" dirty="0" err="1">
                <a:solidFill>
                  <a:srgbClr val="808080"/>
                </a:solidFill>
                <a:latin typeface="Calibri" pitchFamily="34" charset="0"/>
                <a:cs typeface="Calibri" pitchFamily="34" charset="0"/>
              </a:rPr>
              <a:t>A.Locatelli</a:t>
            </a:r>
            <a:r>
              <a:rPr lang="en-US" sz="1200" b="1" kern="0" dirty="0">
                <a:solidFill>
                  <a:srgbClr val="808080"/>
                </a:solidFill>
                <a:latin typeface="Calibri" pitchFamily="34" charset="0"/>
                <a:cs typeface="Calibri" pitchFamily="34" charset="0"/>
              </a:rPr>
              <a:t>, 6 Costa di </a:t>
            </a:r>
            <a:r>
              <a:rPr lang="en-US" sz="1200" b="1" kern="0" dirty="0" err="1">
                <a:solidFill>
                  <a:srgbClr val="808080"/>
                </a:solidFill>
                <a:latin typeface="Calibri" pitchFamily="34" charset="0"/>
                <a:cs typeface="Calibri" pitchFamily="34" charset="0"/>
              </a:rPr>
              <a:t>Mezzate</a:t>
            </a:r>
            <a:r>
              <a:rPr lang="en-US" sz="1200" b="1" kern="0" dirty="0">
                <a:solidFill>
                  <a:srgbClr val="808080"/>
                </a:solidFill>
                <a:latin typeface="Calibri" pitchFamily="34" charset="0"/>
                <a:cs typeface="Calibri" pitchFamily="34" charset="0"/>
              </a:rPr>
              <a:t> (BG) Italy – Ph +3903568981 – info@molinonicoli.it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341763" y="4557269"/>
            <a:ext cx="3569661" cy="1995933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algn="ctr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171450" indent="-171450">
              <a:spcBef>
                <a:spcPct val="20000"/>
              </a:spcBef>
              <a:buClr>
                <a:schemeClr val="bg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marL="0" indent="0" algn="ctr" fontAlgn="base">
              <a:spcAft>
                <a:spcPct val="0"/>
              </a:spcAft>
              <a:buClr>
                <a:srgbClr val="808080"/>
              </a:buClr>
              <a:buNone/>
            </a:pPr>
            <a:r>
              <a:rPr lang="it-IT" b="1" dirty="0">
                <a:solidFill>
                  <a:srgbClr val="808080"/>
                </a:solidFill>
              </a:rPr>
              <a:t>CLAIM:</a:t>
            </a:r>
          </a:p>
          <a:p>
            <a:pPr marL="0" indent="0" algn="ctr" fontAlgn="base">
              <a:spcAft>
                <a:spcPct val="0"/>
              </a:spcAft>
              <a:buClr>
                <a:srgbClr val="808080"/>
              </a:buClr>
              <a:buNone/>
            </a:pPr>
            <a:endParaRPr lang="it-IT" b="1" dirty="0">
              <a:solidFill>
                <a:srgbClr val="808080"/>
              </a:solidFill>
            </a:endParaRPr>
          </a:p>
          <a:p>
            <a:pPr fontAlgn="base">
              <a:spcAft>
                <a:spcPct val="0"/>
              </a:spcAft>
              <a:buClr>
                <a:srgbClr val="808080"/>
              </a:buClr>
            </a:pPr>
            <a:r>
              <a:rPr lang="it-IT" b="1" dirty="0">
                <a:solidFill>
                  <a:srgbClr val="808080"/>
                </a:solidFill>
              </a:rPr>
              <a:t>SENZA GLUTINE</a:t>
            </a:r>
          </a:p>
          <a:p>
            <a:pPr fontAlgn="base">
              <a:spcAft>
                <a:spcPct val="0"/>
              </a:spcAft>
              <a:buClr>
                <a:srgbClr val="808080"/>
              </a:buClr>
            </a:pPr>
            <a:r>
              <a:rPr lang="it-IT" b="1" dirty="0">
                <a:solidFill>
                  <a:srgbClr val="808080"/>
                </a:solidFill>
              </a:rPr>
              <a:t>Rimborsabile </a:t>
            </a:r>
            <a:r>
              <a:rPr lang="it-IT" b="1" dirty="0">
                <a:solidFill>
                  <a:srgbClr val="808080"/>
                </a:solidFill>
              </a:rPr>
              <a:t>per i </a:t>
            </a:r>
            <a:r>
              <a:rPr lang="it-IT" b="1" dirty="0">
                <a:solidFill>
                  <a:srgbClr val="808080"/>
                </a:solidFill>
              </a:rPr>
              <a:t>celiaci</a:t>
            </a:r>
          </a:p>
          <a:p>
            <a:pPr fontAlgn="base">
              <a:spcAft>
                <a:spcPct val="0"/>
              </a:spcAft>
              <a:buClr>
                <a:srgbClr val="808080"/>
              </a:buClr>
            </a:pPr>
            <a:r>
              <a:rPr lang="it-IT" b="1" dirty="0">
                <a:solidFill>
                  <a:srgbClr val="808080"/>
                </a:solidFill>
              </a:rPr>
              <a:t>Solo 85kcal per barretta</a:t>
            </a:r>
          </a:p>
          <a:p>
            <a:pPr fontAlgn="base">
              <a:spcAft>
                <a:spcPct val="0"/>
              </a:spcAft>
              <a:buClr>
                <a:srgbClr val="808080"/>
              </a:buClr>
            </a:pPr>
            <a:r>
              <a:rPr lang="it-IT" b="1" dirty="0">
                <a:solidFill>
                  <a:srgbClr val="808080"/>
                </a:solidFill>
              </a:rPr>
              <a:t>Arricchiti </a:t>
            </a:r>
            <a:r>
              <a:rPr lang="it-IT" b="1" dirty="0">
                <a:solidFill>
                  <a:srgbClr val="808080"/>
                </a:solidFill>
              </a:rPr>
              <a:t>con Vitamine e </a:t>
            </a:r>
            <a:r>
              <a:rPr lang="it-IT" b="1" dirty="0">
                <a:solidFill>
                  <a:srgbClr val="808080"/>
                </a:solidFill>
              </a:rPr>
              <a:t>Ferro</a:t>
            </a:r>
          </a:p>
          <a:p>
            <a:pPr marL="0" indent="0" fontAlgn="base">
              <a:spcAft>
                <a:spcPct val="0"/>
              </a:spcAft>
              <a:buClr>
                <a:srgbClr val="808080"/>
              </a:buClr>
              <a:buNone/>
            </a:pPr>
            <a:r>
              <a:rPr lang="it-IT" b="1" dirty="0">
                <a:solidFill>
                  <a:srgbClr val="808080"/>
                </a:solidFill>
              </a:rPr>
              <a:t> </a:t>
            </a:r>
            <a:endParaRPr lang="it-IT" b="1" dirty="0">
              <a:solidFill>
                <a:srgbClr val="808080"/>
              </a:solidFill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/>
          </p:nvPr>
        </p:nvGraphicFramePr>
        <p:xfrm>
          <a:off x="266701" y="5154470"/>
          <a:ext cx="4914900" cy="1202258"/>
        </p:xfrm>
        <a:graphic>
          <a:graphicData uri="http://schemas.openxmlformats.org/drawingml/2006/table">
            <a:tbl>
              <a:tblPr/>
              <a:tblGrid>
                <a:gridCol w="2397512">
                  <a:extLst>
                    <a:ext uri="{9D8B030D-6E8A-4147-A177-3AD203B41FA5}">
                      <a16:colId xmlns:a16="http://schemas.microsoft.com/office/drawing/2014/main" val="198974796"/>
                    </a:ext>
                  </a:extLst>
                </a:gridCol>
                <a:gridCol w="2517388">
                  <a:extLst>
                    <a:ext uri="{9D8B030D-6E8A-4147-A177-3AD203B41FA5}">
                      <a16:colId xmlns:a16="http://schemas.microsoft.com/office/drawing/2014/main" val="1384110437"/>
                    </a:ext>
                  </a:extLst>
                </a:gridCol>
              </a:tblGrid>
              <a:tr h="18711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kern="1200" dirty="0">
                          <a:solidFill>
                            <a:schemeClr val="bg2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Astuccio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bg2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6x21,5 </a:t>
                      </a:r>
                      <a:r>
                        <a:rPr lang="it-IT" sz="1200" b="0" kern="1200" dirty="0">
                          <a:solidFill>
                            <a:schemeClr val="bg2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g 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610066"/>
                  </a:ext>
                </a:extLst>
              </a:tr>
              <a:tr h="20302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kern="1200" dirty="0">
                          <a:solidFill>
                            <a:schemeClr val="bg2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EAN Prodotto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bg2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8000113008575</a:t>
                      </a:r>
                      <a:endParaRPr lang="it-IT" sz="1200" b="0" kern="1200" dirty="0">
                        <a:solidFill>
                          <a:schemeClr val="bg2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3222634"/>
                  </a:ext>
                </a:extLst>
              </a:tr>
              <a:tr h="20302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kern="1200" dirty="0">
                          <a:solidFill>
                            <a:schemeClr val="bg2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EAN Collo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bg2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18000113008572</a:t>
                      </a:r>
                      <a:endParaRPr lang="it-IT" sz="1200" b="0" kern="1200" dirty="0">
                        <a:solidFill>
                          <a:schemeClr val="bg2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514077"/>
                  </a:ext>
                </a:extLst>
              </a:tr>
              <a:tr h="20302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kern="1200" dirty="0">
                          <a:solidFill>
                            <a:schemeClr val="bg2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Astucci per collo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bg2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14 </a:t>
                      </a:r>
                      <a:r>
                        <a:rPr lang="it-IT" sz="1200" b="0" kern="1200" dirty="0">
                          <a:solidFill>
                            <a:schemeClr val="bg2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pz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161708"/>
                  </a:ext>
                </a:extLst>
              </a:tr>
              <a:tr h="20302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kern="1200" dirty="0">
                          <a:solidFill>
                            <a:schemeClr val="bg2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Colli per strato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b="0" kern="1200" dirty="0">
                          <a:solidFill>
                            <a:schemeClr val="bg2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9574927"/>
                  </a:ext>
                </a:extLst>
              </a:tr>
              <a:tr h="20302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kern="1200" dirty="0">
                          <a:solidFill>
                            <a:schemeClr val="bg2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Strati per pallet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b="0" kern="1200" dirty="0">
                          <a:solidFill>
                            <a:schemeClr val="bg2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3538813"/>
                  </a:ext>
                </a:extLst>
              </a:tr>
            </a:tbl>
          </a:graphicData>
        </a:graphic>
      </p:graphicFrame>
      <p:sp>
        <p:nvSpPr>
          <p:cNvPr id="13" name="CasellaDiTesto 12"/>
          <p:cNvSpPr txBox="1"/>
          <p:nvPr/>
        </p:nvSpPr>
        <p:spPr>
          <a:xfrm>
            <a:off x="5341760" y="1262791"/>
            <a:ext cx="1537400" cy="392839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algn="ctr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171450" indent="-171450">
              <a:spcBef>
                <a:spcPct val="20000"/>
              </a:spcBef>
              <a:buClr>
                <a:schemeClr val="bg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marL="0" indent="0" algn="ctr" fontAlgn="base">
              <a:spcAft>
                <a:spcPct val="0"/>
              </a:spcAft>
              <a:buClr>
                <a:srgbClr val="808080"/>
              </a:buClr>
              <a:buNone/>
            </a:pPr>
            <a:r>
              <a:rPr lang="it-IT" b="1" dirty="0">
                <a:solidFill>
                  <a:srgbClr val="808080"/>
                </a:solidFill>
              </a:rPr>
              <a:t>PFIBAR0022</a:t>
            </a:r>
          </a:p>
          <a:p>
            <a:pPr marL="0" indent="0" algn="ctr" fontAlgn="base">
              <a:spcAft>
                <a:spcPct val="0"/>
              </a:spcAft>
              <a:buClr>
                <a:srgbClr val="808080"/>
              </a:buClr>
              <a:buNone/>
            </a:pPr>
            <a:endParaRPr lang="it-IT" b="1" dirty="0">
              <a:solidFill>
                <a:srgbClr val="80808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03" y="2376949"/>
            <a:ext cx="3324799" cy="2031345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257355" y="85558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srgbClr val="808080"/>
                </a:solidFill>
                <a:latin typeface="Calibri" pitchFamily="34" charset="0"/>
                <a:cs typeface="Calibri" pitchFamily="34" charset="0"/>
              </a:rPr>
              <a:t>I f</a:t>
            </a:r>
            <a:r>
              <a:rPr lang="it-IT" sz="1600" dirty="0">
                <a:solidFill>
                  <a:srgbClr val="808080"/>
                </a:solidFill>
                <a:latin typeface="Calibri" pitchFamily="34" charset="0"/>
                <a:cs typeface="Calibri" pitchFamily="34" charset="0"/>
              </a:rPr>
              <a:t>iocchi </a:t>
            </a:r>
            <a:r>
              <a:rPr lang="it-IT" sz="1600" dirty="0">
                <a:solidFill>
                  <a:srgbClr val="808080"/>
                </a:solidFill>
                <a:latin typeface="Calibri" pitchFamily="34" charset="0"/>
                <a:cs typeface="Calibri" pitchFamily="34" charset="0"/>
              </a:rPr>
              <a:t>di riso e mais croccanti senza glutine si uniscono al sapore intenso della base e delle gocce di cioccolato fondente nelle barrette </a:t>
            </a:r>
            <a:r>
              <a:rPr lang="it-IT" sz="1600" dirty="0" err="1">
                <a:solidFill>
                  <a:srgbClr val="808080"/>
                </a:solidFill>
                <a:latin typeface="Calibri" pitchFamily="34" charset="0"/>
                <a:cs typeface="Calibri" pitchFamily="34" charset="0"/>
              </a:rPr>
              <a:t>Multigrain</a:t>
            </a:r>
            <a:r>
              <a:rPr lang="it-IT" sz="1600" dirty="0">
                <a:solidFill>
                  <a:srgbClr val="808080"/>
                </a:solidFill>
                <a:latin typeface="Calibri" pitchFamily="34" charset="0"/>
                <a:cs typeface="Calibri" pitchFamily="34" charset="0"/>
              </a:rPr>
              <a:t>, da gustare a merenda o come uno snack a metà mattinata</a:t>
            </a:r>
            <a:r>
              <a:rPr lang="it-IT" sz="1600" dirty="0">
                <a:solidFill>
                  <a:srgbClr val="80808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it-IT" sz="1600" dirty="0">
              <a:solidFill>
                <a:srgbClr val="80808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195" y="1262791"/>
            <a:ext cx="582009" cy="541404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426" y="1869534"/>
            <a:ext cx="564996" cy="56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9" t="42223" r="32484" b="5555"/>
          <a:stretch/>
        </p:blipFill>
        <p:spPr>
          <a:xfrm>
            <a:off x="5341762" y="838202"/>
            <a:ext cx="3654359" cy="3733801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77071"/>
            <a:ext cx="8915400" cy="487363"/>
          </a:xfrm>
        </p:spPr>
        <p:txBody>
          <a:bodyPr/>
          <a:lstStyle/>
          <a:p>
            <a:r>
              <a:rPr lang="en-US" sz="2800" b="1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BARRETTE MULTIGRAIN </a:t>
            </a:r>
            <a:br>
              <a:rPr lang="en-US" sz="2800" b="1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b="1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con </a:t>
            </a:r>
            <a:r>
              <a:rPr lang="en-US" sz="2800" b="1" dirty="0" err="1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mirtilli</a:t>
            </a:r>
            <a:r>
              <a:rPr lang="en-US" sz="2800" b="1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rossi</a:t>
            </a:r>
            <a:endParaRPr lang="en-US" sz="2800" b="1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76200" y="685800"/>
            <a:ext cx="5105400" cy="3886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46" indent="-171446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50000"/>
              <a:buFont typeface="Wingdings" pitchFamily="2" charset="2"/>
              <a:buChar char="l"/>
            </a:pPr>
            <a:endParaRPr lang="en-US" sz="1600" b="1" dirty="0">
              <a:solidFill>
                <a:srgbClr val="808080"/>
              </a:solidFill>
              <a:latin typeface="Calibri" pitchFamily="34" charset="0"/>
              <a:cs typeface="Calibri" pitchFamily="34" charset="0"/>
            </a:endParaRPr>
          </a:p>
          <a:p>
            <a:pPr marL="171446" indent="-171446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50000"/>
              <a:buFont typeface="Wingdings" pitchFamily="2" charset="2"/>
              <a:buChar char="l"/>
            </a:pPr>
            <a:endParaRPr lang="en-US" sz="1600" b="1" dirty="0">
              <a:solidFill>
                <a:srgbClr val="80808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219255" y="5029200"/>
            <a:ext cx="4953000" cy="1524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46" indent="-171446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50000"/>
            </a:pPr>
            <a:endParaRPr lang="en-US" sz="1600" b="1" dirty="0">
              <a:solidFill>
                <a:srgbClr val="80808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rot="5400000">
            <a:off x="2559054" y="3535364"/>
            <a:ext cx="5395913" cy="1587"/>
          </a:xfrm>
          <a:prstGeom prst="line">
            <a:avLst/>
          </a:prstGeom>
          <a:solidFill>
            <a:schemeClr val="accent1"/>
          </a:solidFill>
          <a:ln w="25400" cap="rnd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57355" y="4614731"/>
            <a:ext cx="4876800" cy="1588"/>
          </a:xfrm>
          <a:prstGeom prst="line">
            <a:avLst/>
          </a:prstGeom>
          <a:solidFill>
            <a:schemeClr val="accent1"/>
          </a:solidFill>
          <a:ln w="25400" cap="rnd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52400" y="6553200"/>
            <a:ext cx="876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dirty="0">
                <a:solidFill>
                  <a:srgbClr val="808080"/>
                </a:solidFill>
                <a:latin typeface="Calibri" pitchFamily="34" charset="0"/>
                <a:cs typeface="Calibri" pitchFamily="34" charset="0"/>
              </a:rPr>
              <a:t>Molino Nicoli Spa  - Via </a:t>
            </a:r>
            <a:r>
              <a:rPr lang="en-US" sz="1200" b="1" kern="0" dirty="0" err="1">
                <a:solidFill>
                  <a:srgbClr val="808080"/>
                </a:solidFill>
                <a:latin typeface="Calibri" pitchFamily="34" charset="0"/>
                <a:cs typeface="Calibri" pitchFamily="34" charset="0"/>
              </a:rPr>
              <a:t>A.Locatelli</a:t>
            </a:r>
            <a:r>
              <a:rPr lang="en-US" sz="1200" b="1" kern="0" dirty="0">
                <a:solidFill>
                  <a:srgbClr val="808080"/>
                </a:solidFill>
                <a:latin typeface="Calibri" pitchFamily="34" charset="0"/>
                <a:cs typeface="Calibri" pitchFamily="34" charset="0"/>
              </a:rPr>
              <a:t>, 6 Costa di </a:t>
            </a:r>
            <a:r>
              <a:rPr lang="en-US" sz="1200" b="1" kern="0" dirty="0" err="1">
                <a:solidFill>
                  <a:srgbClr val="808080"/>
                </a:solidFill>
                <a:latin typeface="Calibri" pitchFamily="34" charset="0"/>
                <a:cs typeface="Calibri" pitchFamily="34" charset="0"/>
              </a:rPr>
              <a:t>Mezzate</a:t>
            </a:r>
            <a:r>
              <a:rPr lang="en-US" sz="1200" b="1" kern="0" dirty="0">
                <a:solidFill>
                  <a:srgbClr val="808080"/>
                </a:solidFill>
                <a:latin typeface="Calibri" pitchFamily="34" charset="0"/>
                <a:cs typeface="Calibri" pitchFamily="34" charset="0"/>
              </a:rPr>
              <a:t> (BG) Italy – Ph +3903568981 – info@molinonicoli.it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341763" y="4648201"/>
            <a:ext cx="3621085" cy="1905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algn="ctr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171450" indent="-171450">
              <a:spcBef>
                <a:spcPct val="20000"/>
              </a:spcBef>
              <a:buClr>
                <a:schemeClr val="bg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marL="0" indent="0" algn="ctr" fontAlgn="base">
              <a:spcAft>
                <a:spcPct val="0"/>
              </a:spcAft>
              <a:buClr>
                <a:srgbClr val="808080"/>
              </a:buClr>
              <a:buNone/>
            </a:pPr>
            <a:r>
              <a:rPr lang="it-IT" b="1" dirty="0">
                <a:solidFill>
                  <a:srgbClr val="808080"/>
                </a:solidFill>
              </a:rPr>
              <a:t>CLAIM:</a:t>
            </a:r>
            <a:endParaRPr lang="it-IT" b="1" dirty="0">
              <a:solidFill>
                <a:srgbClr val="808080"/>
              </a:solidFill>
            </a:endParaRPr>
          </a:p>
          <a:p>
            <a:pPr fontAlgn="base">
              <a:spcAft>
                <a:spcPct val="0"/>
              </a:spcAft>
              <a:buClr>
                <a:srgbClr val="808080"/>
              </a:buClr>
            </a:pPr>
            <a:r>
              <a:rPr lang="it-IT" b="1" dirty="0">
                <a:solidFill>
                  <a:srgbClr val="808080"/>
                </a:solidFill>
              </a:rPr>
              <a:t>Rimborsabile per i celiaci</a:t>
            </a:r>
          </a:p>
          <a:p>
            <a:pPr fontAlgn="base">
              <a:spcAft>
                <a:spcPct val="0"/>
              </a:spcAft>
              <a:buClr>
                <a:srgbClr val="808080"/>
              </a:buClr>
            </a:pPr>
            <a:r>
              <a:rPr lang="it-IT" b="1" dirty="0">
                <a:solidFill>
                  <a:srgbClr val="808080"/>
                </a:solidFill>
              </a:rPr>
              <a:t>Solo 81 kcal per barretta</a:t>
            </a:r>
          </a:p>
          <a:p>
            <a:pPr fontAlgn="base">
              <a:spcAft>
                <a:spcPct val="0"/>
              </a:spcAft>
              <a:buClr>
                <a:srgbClr val="808080"/>
              </a:buClr>
            </a:pPr>
            <a:r>
              <a:rPr lang="it-IT" b="1" dirty="0">
                <a:solidFill>
                  <a:srgbClr val="808080"/>
                </a:solidFill>
              </a:rPr>
              <a:t>Senza Glutine</a:t>
            </a:r>
          </a:p>
          <a:p>
            <a:pPr fontAlgn="base">
              <a:spcAft>
                <a:spcPct val="0"/>
              </a:spcAft>
              <a:buClr>
                <a:srgbClr val="808080"/>
              </a:buClr>
            </a:pPr>
            <a:r>
              <a:rPr lang="it-IT" b="1" dirty="0">
                <a:solidFill>
                  <a:srgbClr val="808080"/>
                </a:solidFill>
              </a:rPr>
              <a:t>Arricchiti </a:t>
            </a:r>
            <a:r>
              <a:rPr lang="it-IT" b="1" dirty="0">
                <a:solidFill>
                  <a:srgbClr val="808080"/>
                </a:solidFill>
              </a:rPr>
              <a:t>con Vitamine e </a:t>
            </a:r>
            <a:r>
              <a:rPr lang="it-IT" b="1" dirty="0">
                <a:solidFill>
                  <a:srgbClr val="808080"/>
                </a:solidFill>
              </a:rPr>
              <a:t>Ferro</a:t>
            </a:r>
          </a:p>
          <a:p>
            <a:pPr marL="0" indent="0" fontAlgn="base">
              <a:spcAft>
                <a:spcPct val="0"/>
              </a:spcAft>
              <a:buClr>
                <a:srgbClr val="808080"/>
              </a:buClr>
              <a:buNone/>
            </a:pPr>
            <a:r>
              <a:rPr lang="it-IT" b="1" dirty="0">
                <a:solidFill>
                  <a:srgbClr val="808080"/>
                </a:solidFill>
              </a:rPr>
              <a:t> </a:t>
            </a:r>
            <a:endParaRPr lang="it-IT" b="1" dirty="0">
              <a:solidFill>
                <a:srgbClr val="808080"/>
              </a:solidFill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/>
          </p:nvPr>
        </p:nvGraphicFramePr>
        <p:xfrm>
          <a:off x="266701" y="5154470"/>
          <a:ext cx="4914900" cy="1202258"/>
        </p:xfrm>
        <a:graphic>
          <a:graphicData uri="http://schemas.openxmlformats.org/drawingml/2006/table">
            <a:tbl>
              <a:tblPr/>
              <a:tblGrid>
                <a:gridCol w="2397512">
                  <a:extLst>
                    <a:ext uri="{9D8B030D-6E8A-4147-A177-3AD203B41FA5}">
                      <a16:colId xmlns:a16="http://schemas.microsoft.com/office/drawing/2014/main" val="198974796"/>
                    </a:ext>
                  </a:extLst>
                </a:gridCol>
                <a:gridCol w="2517388">
                  <a:extLst>
                    <a:ext uri="{9D8B030D-6E8A-4147-A177-3AD203B41FA5}">
                      <a16:colId xmlns:a16="http://schemas.microsoft.com/office/drawing/2014/main" val="1384110437"/>
                    </a:ext>
                  </a:extLst>
                </a:gridCol>
              </a:tblGrid>
              <a:tr h="18711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kern="1200" dirty="0">
                          <a:solidFill>
                            <a:schemeClr val="bg2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Astuccio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bg2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6x21,5 </a:t>
                      </a:r>
                      <a:r>
                        <a:rPr lang="it-IT" sz="1200" b="0" kern="1200" dirty="0">
                          <a:solidFill>
                            <a:schemeClr val="bg2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g 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610066"/>
                  </a:ext>
                </a:extLst>
              </a:tr>
              <a:tr h="20302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kern="1200" dirty="0">
                          <a:solidFill>
                            <a:schemeClr val="bg2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EAN Prodotto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bg2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8000113008582</a:t>
                      </a:r>
                      <a:endParaRPr lang="it-IT" sz="1200" b="0" kern="1200" dirty="0">
                        <a:solidFill>
                          <a:schemeClr val="bg2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3222634"/>
                  </a:ext>
                </a:extLst>
              </a:tr>
              <a:tr h="20302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kern="1200" dirty="0">
                          <a:solidFill>
                            <a:schemeClr val="bg2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EAN Collo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bg2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18000113008589</a:t>
                      </a:r>
                      <a:endParaRPr lang="it-IT" sz="1200" b="0" kern="1200" dirty="0">
                        <a:solidFill>
                          <a:schemeClr val="bg2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514077"/>
                  </a:ext>
                </a:extLst>
              </a:tr>
              <a:tr h="20302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kern="1200" dirty="0">
                          <a:solidFill>
                            <a:schemeClr val="bg2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Astucci per collo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bg2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14 </a:t>
                      </a:r>
                      <a:r>
                        <a:rPr lang="it-IT" sz="1200" b="0" kern="1200" dirty="0">
                          <a:solidFill>
                            <a:schemeClr val="bg2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pz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161708"/>
                  </a:ext>
                </a:extLst>
              </a:tr>
              <a:tr h="20302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kern="1200" dirty="0">
                          <a:solidFill>
                            <a:schemeClr val="bg2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Colli per strato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bg2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</a:t>
                      </a:r>
                      <a:endParaRPr lang="it-IT" sz="1200" b="0" kern="1200" dirty="0">
                        <a:solidFill>
                          <a:schemeClr val="bg2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9574927"/>
                  </a:ext>
                </a:extLst>
              </a:tr>
              <a:tr h="20302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kern="1200" dirty="0">
                          <a:solidFill>
                            <a:schemeClr val="bg2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Strati per pallet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b="0" kern="1200" dirty="0" smtClean="0">
                          <a:solidFill>
                            <a:schemeClr val="bg2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</a:t>
                      </a:r>
                      <a:endParaRPr lang="it-IT" sz="1200" b="0" kern="1200" dirty="0">
                        <a:solidFill>
                          <a:schemeClr val="bg2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3538813"/>
                  </a:ext>
                </a:extLst>
              </a:tr>
            </a:tbl>
          </a:graphicData>
        </a:graphic>
      </p:graphicFrame>
      <p:sp>
        <p:nvSpPr>
          <p:cNvPr id="13" name="CasellaDiTesto 12"/>
          <p:cNvSpPr txBox="1"/>
          <p:nvPr/>
        </p:nvSpPr>
        <p:spPr>
          <a:xfrm>
            <a:off x="5362755" y="866088"/>
            <a:ext cx="1537400" cy="392839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algn="ctr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171450" indent="-171450">
              <a:spcBef>
                <a:spcPct val="20000"/>
              </a:spcBef>
              <a:buClr>
                <a:schemeClr val="bg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marL="0" indent="0" algn="ctr" fontAlgn="base">
              <a:spcAft>
                <a:spcPct val="0"/>
              </a:spcAft>
              <a:buClr>
                <a:srgbClr val="808080"/>
              </a:buClr>
              <a:buNone/>
            </a:pPr>
            <a:r>
              <a:rPr lang="it-IT" b="1" dirty="0">
                <a:solidFill>
                  <a:srgbClr val="808080"/>
                </a:solidFill>
              </a:rPr>
              <a:t>PFIBAR0023</a:t>
            </a:r>
          </a:p>
          <a:p>
            <a:pPr marL="0" indent="0" algn="ctr" fontAlgn="base">
              <a:spcAft>
                <a:spcPct val="0"/>
              </a:spcAft>
              <a:buClr>
                <a:srgbClr val="808080"/>
              </a:buClr>
              <a:buNone/>
            </a:pPr>
            <a:endParaRPr lang="it-IT" b="1" dirty="0">
              <a:solidFill>
                <a:srgbClr val="80808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57355" y="855585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srgbClr val="808080"/>
                </a:solidFill>
                <a:latin typeface="Calibri" pitchFamily="34" charset="0"/>
                <a:cs typeface="Calibri" pitchFamily="34" charset="0"/>
              </a:rPr>
              <a:t>Fiocchi di riso e mais croccanti senza glutine si uniscono al sapore delicato dei frutti rossi nelle barrette </a:t>
            </a:r>
            <a:r>
              <a:rPr lang="it-IT" sz="1600" dirty="0" err="1">
                <a:solidFill>
                  <a:srgbClr val="808080"/>
                </a:solidFill>
                <a:latin typeface="Calibri" pitchFamily="34" charset="0"/>
                <a:cs typeface="Calibri" pitchFamily="34" charset="0"/>
              </a:rPr>
              <a:t>Multigrain</a:t>
            </a:r>
            <a:r>
              <a:rPr lang="it-IT" sz="1600" dirty="0">
                <a:solidFill>
                  <a:srgbClr val="808080"/>
                </a:solidFill>
                <a:latin typeface="Calibri" pitchFamily="34" charset="0"/>
                <a:cs typeface="Calibri" pitchFamily="34" charset="0"/>
              </a:rPr>
              <a:t> con frutti rossi, da gustare a merenda o come uno snack a metà mattinata.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3" y="2014138"/>
            <a:ext cx="3925289" cy="2398681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980" y="865402"/>
            <a:ext cx="510199" cy="541401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046" y="1416864"/>
            <a:ext cx="436135" cy="49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60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</Words>
  <Application>Microsoft Office PowerPoint</Application>
  <PresentationFormat>Presentazione su schermo (4:3)</PresentationFormat>
  <Paragraphs>47</Paragraphs>
  <Slides>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Arial</vt:lpstr>
      <vt:lpstr>Calibri</vt:lpstr>
      <vt:lpstr>Garamond</vt:lpstr>
      <vt:lpstr>Wingdings</vt:lpstr>
      <vt:lpstr>Default Design</vt:lpstr>
      <vt:lpstr>BARRETTE MULTIGRAIN  con gocce di cioccolato</vt:lpstr>
      <vt:lpstr>BARRETTE MULTIGRAIN  con mirtilli rossi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BARRETTE MULTIGRAIN  con gocce di cioccolato</dc:title>
  <dc:creator>Olga Nicoli</dc:creator>
  <cp:lastModifiedBy>Olga Nicoli</cp:lastModifiedBy>
  <cp:revision>1</cp:revision>
  <dcterms:created xsi:type="dcterms:W3CDTF">2019-07-26T11:21:59Z</dcterms:created>
  <dcterms:modified xsi:type="dcterms:W3CDTF">2019-07-26T11:22:08Z</dcterms:modified>
</cp:coreProperties>
</file>